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43"/>
  </p:notesMasterIdLst>
  <p:sldIdLst>
    <p:sldId id="265" r:id="rId2"/>
    <p:sldId id="352" r:id="rId3"/>
    <p:sldId id="324" r:id="rId4"/>
    <p:sldId id="350" r:id="rId5"/>
    <p:sldId id="257" r:id="rId6"/>
    <p:sldId id="311" r:id="rId7"/>
    <p:sldId id="354" r:id="rId8"/>
    <p:sldId id="355" r:id="rId9"/>
    <p:sldId id="337" r:id="rId10"/>
    <p:sldId id="342" r:id="rId11"/>
    <p:sldId id="357" r:id="rId12"/>
    <p:sldId id="358" r:id="rId13"/>
    <p:sldId id="375" r:id="rId14"/>
    <p:sldId id="314" r:id="rId15"/>
    <p:sldId id="360" r:id="rId16"/>
    <p:sldId id="359" r:id="rId17"/>
    <p:sldId id="341" r:id="rId18"/>
    <p:sldId id="361" r:id="rId19"/>
    <p:sldId id="362" r:id="rId20"/>
    <p:sldId id="373" r:id="rId21"/>
    <p:sldId id="363" r:id="rId22"/>
    <p:sldId id="364" r:id="rId23"/>
    <p:sldId id="338" r:id="rId24"/>
    <p:sldId id="343" r:id="rId25"/>
    <p:sldId id="365" r:id="rId26"/>
    <p:sldId id="366" r:id="rId27"/>
    <p:sldId id="367" r:id="rId28"/>
    <p:sldId id="368" r:id="rId29"/>
    <p:sldId id="339" r:id="rId30"/>
    <p:sldId id="344" r:id="rId31"/>
    <p:sldId id="369" r:id="rId32"/>
    <p:sldId id="370" r:id="rId33"/>
    <p:sldId id="374" r:id="rId34"/>
    <p:sldId id="371" r:id="rId35"/>
    <p:sldId id="372" r:id="rId36"/>
    <p:sldId id="340" r:id="rId37"/>
    <p:sldId id="345" r:id="rId38"/>
    <p:sldId id="347" r:id="rId39"/>
    <p:sldId id="348" r:id="rId40"/>
    <p:sldId id="349" r:id="rId41"/>
    <p:sldId id="334" r:id="rId4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Karla" pitchFamily="2" charset="0"/>
      <p:regular r:id="rId48"/>
      <p:bold r:id="rId49"/>
    </p:embeddedFont>
    <p:embeddedFont>
      <p:font typeface="Red Hat Display" panose="020B0604020202020204" charset="0"/>
      <p:regular r:id="rId50"/>
      <p:bold r:id="rId51"/>
      <p:italic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47E411-9BD7-4C67-8E57-1A61CC22C92B}">
  <a:tblStyle styleId="{B847E411-9BD7-4C67-8E57-1A61CC22C9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678" autoAdjust="0"/>
  </p:normalViewPr>
  <p:slideViewPr>
    <p:cSldViewPr snapToGrid="0">
      <p:cViewPr>
        <p:scale>
          <a:sx n="100" d="100"/>
          <a:sy n="100" d="100"/>
        </p:scale>
        <p:origin x="72" y="-4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/Relationships>
</file>

<file path=ppt/media/image1.png>
</file>

<file path=ppt/media/image10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6.png>
</file>

<file path=ppt/media/image37.png>
</file>

<file path=ppt/media/image38.png>
</file>

<file path=ppt/media/image39.png>
</file>

<file path=ppt/media/image4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jpeg>
</file>

<file path=ppt/media/image50.png>
</file>

<file path=ppt/media/image51.png>
</file>

<file path=ppt/media/image52.png>
</file>

<file path=ppt/media/image6.png>
</file>

<file path=ppt/media/image7.png>
</file>

<file path=ppt/media/image8.jfif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fb8d6ea64_0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fb8d6ea64_0_8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58641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2680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01488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6997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95259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77823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25927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313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6435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5505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06290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76976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1143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3978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59226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8360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8235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958362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86164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52580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544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fb8d6ea64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fb8d6ea64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630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9213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5798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7565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14743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28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300" y="628525"/>
            <a:ext cx="770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13100" y="1283025"/>
            <a:ext cx="2999100" cy="15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1"/>
          </p:nvPr>
        </p:nvSpPr>
        <p:spPr>
          <a:xfrm>
            <a:off x="713100" y="2871375"/>
            <a:ext cx="29991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5809650" y="533323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713100" y="2053950"/>
            <a:ext cx="25785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4811028" y="8170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3"/>
          </p:nvPr>
        </p:nvSpPr>
        <p:spPr>
          <a:xfrm>
            <a:off x="5809650" y="854858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4811028" y="184957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5" hasCustomPrompt="1"/>
          </p:nvPr>
        </p:nvSpPr>
        <p:spPr>
          <a:xfrm>
            <a:off x="4811028" y="28917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6" hasCustomPrompt="1"/>
          </p:nvPr>
        </p:nvSpPr>
        <p:spPr>
          <a:xfrm>
            <a:off x="4811028" y="393807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7"/>
          </p:nvPr>
        </p:nvSpPr>
        <p:spPr>
          <a:xfrm>
            <a:off x="5809650" y="1573814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8"/>
          </p:nvPr>
        </p:nvSpPr>
        <p:spPr>
          <a:xfrm>
            <a:off x="5809650" y="1897449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9"/>
          </p:nvPr>
        </p:nvSpPr>
        <p:spPr>
          <a:xfrm>
            <a:off x="5809650" y="2615506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3"/>
          </p:nvPr>
        </p:nvSpPr>
        <p:spPr>
          <a:xfrm>
            <a:off x="5809650" y="2939141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4"/>
          </p:nvPr>
        </p:nvSpPr>
        <p:spPr>
          <a:xfrm>
            <a:off x="5809650" y="3657198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5"/>
          </p:nvPr>
        </p:nvSpPr>
        <p:spPr>
          <a:xfrm>
            <a:off x="5809650" y="3980833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300" y="628525"/>
            <a:ext cx="770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300" y="1152475"/>
            <a:ext cx="7703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○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■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○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■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○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■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8" r:id="rId3"/>
    <p:sldLayoutId id="2147483659" r:id="rId4"/>
    <p:sldLayoutId id="2147483661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f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fif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3FAC580-7CBC-7BD6-D424-84B1F3AC54E3}"/>
              </a:ext>
            </a:extLst>
          </p:cNvPr>
          <p:cNvSpPr txBox="1"/>
          <p:nvPr/>
        </p:nvSpPr>
        <p:spPr>
          <a:xfrm>
            <a:off x="504824" y="242831"/>
            <a:ext cx="8303559" cy="5163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INSTITUTO SUPERIOR TECNOLOGICO PRIVADO CIBERTEC                                                                      CARRERAS PROFESIONALES</a:t>
            </a:r>
            <a:endParaRPr lang="es-PE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PE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ÁNALISIS Y DISEÑO DE SISTEMAS II</a:t>
            </a:r>
            <a:endParaRPr lang="es-PE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sz="16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  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sz="2400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“Acciones Correctivas y Auditorías Internas del SGSI” </a:t>
            </a:r>
            <a:endParaRPr lang="es-PE" sz="24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PE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CUARTO CICLO                                                                                                                                                              SECCIÓN T4HL                                                                                                                                                           SEMESTRE 2022-02</a:t>
            </a:r>
            <a:endParaRPr lang="es-PE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PE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PE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CARRERAS PROFESIONALES</a:t>
            </a:r>
            <a:endParaRPr lang="es-PE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CIBERTEC                                                                                                                        </a:t>
            </a:r>
            <a:endParaRPr lang="es-PE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Lima Centro, 2022</a:t>
            </a:r>
            <a:endParaRPr lang="es-PE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PE" sz="12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2222" y="2075509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6201242" y="2612247"/>
            <a:ext cx="2658672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Comunicación</a:t>
            </a:r>
          </a:p>
          <a:p>
            <a:pPr algn="ctr"/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Adhemar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5796975" y="226327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07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8DE418F1-76AA-2145-C9AB-F7A7E1292C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712" y="812376"/>
            <a:ext cx="5334000" cy="342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731947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902" y="38773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1447061" y="65351"/>
            <a:ext cx="7252348" cy="581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Clases de Diseño </a:t>
            </a:r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Adhemar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1835677" y="226548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08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626E81F-B711-A938-9F6F-2D68816A39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537" y="930769"/>
            <a:ext cx="7955728" cy="414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06875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902" y="38773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1447061" y="65351"/>
            <a:ext cx="7252348" cy="581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Secuencia </a:t>
            </a:r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Adhemar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1835677" y="226548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09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B4DEBFF-0A28-FC02-72BA-DDB5BF00AB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495"/>
          <a:stretch/>
        </p:blipFill>
        <p:spPr>
          <a:xfrm>
            <a:off x="772746" y="834923"/>
            <a:ext cx="7598507" cy="422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064403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315936A4-EDA8-DAB0-852D-7A188A7FA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1146"/>
            <a:ext cx="9144000" cy="440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239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3624" y="77328"/>
            <a:ext cx="671627" cy="60213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3260244" y="163477"/>
            <a:ext cx="2709421" cy="455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s-ES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ECU: Actualizar SAC (Mirella)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588616" y="219343"/>
            <a:ext cx="521642" cy="3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10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CC340DB-D55C-F94E-662A-54334B584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21" y="760555"/>
            <a:ext cx="4125115" cy="427903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D8B06C9-E0F3-8DC4-651D-F81767F027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9351" y="849333"/>
            <a:ext cx="3254662" cy="158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36792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Aplicación, Correo electrónico&#10;&#10;Descripción generada automáticamente">
            <a:extLst>
              <a:ext uri="{FF2B5EF4-FFF2-40B4-BE49-F238E27FC236}">
                <a16:creationId xmlns:a16="http://schemas.microsoft.com/office/drawing/2014/main" id="{71B720C7-5078-D4CC-3267-D397020D1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256" y="280468"/>
            <a:ext cx="7151794" cy="4582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498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498" y="522934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3351603" y="921000"/>
            <a:ext cx="3899801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Clases de Análisis</a:t>
            </a:r>
          </a:p>
          <a:p>
            <a:pPr algn="ctr"/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Mirella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663251" y="71070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11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3E08021-067B-44B4-B248-361D51D98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1573" y="1353491"/>
            <a:ext cx="5400675" cy="32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570808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498" y="522934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3351603" y="921000"/>
            <a:ext cx="3899801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Comunicación</a:t>
            </a:r>
          </a:p>
          <a:p>
            <a:pPr algn="ctr"/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Mirella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663251" y="71070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12</a:t>
            </a:r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114CB0CE-0AAD-0DFD-D2DF-AA0DE70D3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1000" y="1529366"/>
            <a:ext cx="5401945" cy="354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873137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1688" y="124850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2798838" y="290099"/>
            <a:ext cx="5042517" cy="4206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Clases de Diseño </a:t>
            </a:r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Mirella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108463" y="3126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C96078F-8B5E-352F-AF5F-CA72402DD3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004" y="921000"/>
            <a:ext cx="8379156" cy="4158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91381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1688" y="79799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2798838" y="290099"/>
            <a:ext cx="5042517" cy="4206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Secuencia</a:t>
            </a:r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Mirella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108463" y="3126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14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757FF7C-2918-7DA4-2CBF-DF51103AFD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546" y="943526"/>
            <a:ext cx="7037809" cy="423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875340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5257594" y="224179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0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0729E37-44E1-4008-BE47-30F1E213B734}"/>
              </a:ext>
            </a:extLst>
          </p:cNvPr>
          <p:cNvSpPr txBox="1"/>
          <p:nvPr/>
        </p:nvSpPr>
        <p:spPr>
          <a:xfrm>
            <a:off x="160468" y="19303"/>
            <a:ext cx="3019425" cy="592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sz="3200" b="1" dirty="0"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Integrantes:</a:t>
            </a:r>
            <a:endParaRPr lang="es-PE" sz="3200" dirty="0">
              <a:solidFill>
                <a:schemeClr val="accent6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B0FD08-7057-42AB-8035-0056C38A3FFC}"/>
              </a:ext>
            </a:extLst>
          </p:cNvPr>
          <p:cNvSpPr txBox="1"/>
          <p:nvPr/>
        </p:nvSpPr>
        <p:spPr>
          <a:xfrm>
            <a:off x="3467100" y="2012457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b="1" dirty="0"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Morales Navarro, Mirella </a:t>
            </a:r>
            <a:endParaRPr lang="es-PE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683CCDB-69A2-EA6C-F0DF-1D333608BE54}"/>
              </a:ext>
            </a:extLst>
          </p:cNvPr>
          <p:cNvSpPr txBox="1"/>
          <p:nvPr/>
        </p:nvSpPr>
        <p:spPr>
          <a:xfrm>
            <a:off x="2002098" y="4236801"/>
            <a:ext cx="1990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b="1" dirty="0"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Balbin Rivadeneyra, Angelo Marcel</a:t>
            </a:r>
            <a:endParaRPr lang="es-PE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1325856-D1D5-B865-E556-2888A111DA0B}"/>
              </a:ext>
            </a:extLst>
          </p:cNvPr>
          <p:cNvSpPr txBox="1"/>
          <p:nvPr/>
        </p:nvSpPr>
        <p:spPr>
          <a:xfrm>
            <a:off x="102652" y="2012457"/>
            <a:ext cx="31350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b="1" dirty="0"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Martínez Medina, </a:t>
            </a:r>
          </a:p>
          <a:p>
            <a:pPr algn="ctr"/>
            <a:r>
              <a:rPr lang="es-PE" sz="1400" b="1" dirty="0"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Genaro Alfredo (Coordinador)</a:t>
            </a:r>
            <a:endParaRPr lang="es-PE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9AF2047-7432-7F1F-E0BF-2183239187E4}"/>
              </a:ext>
            </a:extLst>
          </p:cNvPr>
          <p:cNvSpPr txBox="1"/>
          <p:nvPr/>
        </p:nvSpPr>
        <p:spPr>
          <a:xfrm>
            <a:off x="4857661" y="4269861"/>
            <a:ext cx="1990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400" b="1" dirty="0"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Romero Urbina, Adhemar Alessandro</a:t>
            </a:r>
            <a:endParaRPr lang="es-PE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26319CE-6D68-722B-3A5E-ECA1CC57445C}"/>
              </a:ext>
            </a:extLst>
          </p:cNvPr>
          <p:cNvSpPr txBox="1"/>
          <p:nvPr/>
        </p:nvSpPr>
        <p:spPr>
          <a:xfrm>
            <a:off x="6233335" y="2003191"/>
            <a:ext cx="2209800" cy="541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1933575" algn="l"/>
              </a:tabLst>
            </a:pPr>
            <a:r>
              <a:rPr lang="es-PE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Criollo Vigo, Félix Fabricio</a:t>
            </a:r>
            <a:endParaRPr lang="es-PE" sz="1400" dirty="0">
              <a:solidFill>
                <a:schemeClr val="accent6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Imagen 11" descr="Persona con lentes y camisa blanca&#10;&#10;Descripción generada automáticamente">
            <a:extLst>
              <a:ext uri="{FF2B5EF4-FFF2-40B4-BE49-F238E27FC236}">
                <a16:creationId xmlns:a16="http://schemas.microsoft.com/office/drawing/2014/main" id="{083563BB-DCF3-AF19-1652-4D1FA7EF6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7841" y="612029"/>
            <a:ext cx="988318" cy="1331357"/>
          </a:xfrm>
          <a:prstGeom prst="rect">
            <a:avLst/>
          </a:prstGeom>
          <a:ln w="285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CC0CCC3-4B75-6ED1-AD86-3C437174B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9115" y="2620714"/>
            <a:ext cx="1007819" cy="1445387"/>
          </a:xfrm>
          <a:prstGeom prst="rect">
            <a:avLst/>
          </a:prstGeom>
          <a:ln w="285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81054138-1B96-4B75-EECB-2C3E4D7FB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7113" y="2677426"/>
            <a:ext cx="1100696" cy="1392185"/>
          </a:xfrm>
          <a:prstGeom prst="rect">
            <a:avLst/>
          </a:prstGeom>
          <a:ln w="285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Imagen 6" descr="Un hombre con traje y corbata con un paraguas&#10;&#10;Descripción generada automáticamente">
            <a:extLst>
              <a:ext uri="{FF2B5EF4-FFF2-40B4-BE49-F238E27FC236}">
                <a16:creationId xmlns:a16="http://schemas.microsoft.com/office/drawing/2014/main" id="{AA0A941E-9A53-285F-9D71-2675E37140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173" y="579251"/>
            <a:ext cx="1423940" cy="1423940"/>
          </a:xfrm>
          <a:prstGeom prst="rect">
            <a:avLst/>
          </a:prstGeom>
        </p:spPr>
      </p:pic>
      <p:pic>
        <p:nvPicPr>
          <p:cNvPr id="6" name="Imagen 5" descr="Joven posando en fondo blanco&#10;&#10;Descripción generada automáticamente">
            <a:extLst>
              <a:ext uri="{FF2B5EF4-FFF2-40B4-BE49-F238E27FC236}">
                <a16:creationId xmlns:a16="http://schemas.microsoft.com/office/drawing/2014/main" id="{3ADEF2B5-8659-C3E3-FC88-8A9D07DBDD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3662" y="553135"/>
            <a:ext cx="1208379" cy="145005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38731751"/>
      </p:ext>
    </p:extLst>
  </p:cSld>
  <p:clrMapOvr>
    <a:masterClrMapping/>
  </p:clrMapOvr>
  <p:transition spd="slow">
    <p:randomBar dir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1847E99-F456-02E5-B031-F02472FFD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73" y="1009171"/>
            <a:ext cx="8927253" cy="375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553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108463" y="3126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13</a:t>
            </a:r>
          </a:p>
        </p:txBody>
      </p:sp>
      <p:sp>
        <p:nvSpPr>
          <p:cNvPr id="2" name="Google Shape;197;p34">
            <a:extLst>
              <a:ext uri="{FF2B5EF4-FFF2-40B4-BE49-F238E27FC236}">
                <a16:creationId xmlns:a16="http://schemas.microsoft.com/office/drawing/2014/main" id="{EC22B6EE-781F-53E3-1FA0-80FF2786FC29}"/>
              </a:ext>
            </a:extLst>
          </p:cNvPr>
          <p:cNvSpPr txBox="1">
            <a:spLocks/>
          </p:cNvSpPr>
          <p:nvPr/>
        </p:nvSpPr>
        <p:spPr>
          <a:xfrm>
            <a:off x="3260244" y="163477"/>
            <a:ext cx="2709421" cy="455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s-ES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ECU: Generar POI (Genaro)</a:t>
            </a:r>
          </a:p>
        </p:txBody>
      </p:sp>
      <p:pic>
        <p:nvPicPr>
          <p:cNvPr id="3" name="Google Shape;193;p34">
            <a:extLst>
              <a:ext uri="{FF2B5EF4-FFF2-40B4-BE49-F238E27FC236}">
                <a16:creationId xmlns:a16="http://schemas.microsoft.com/office/drawing/2014/main" id="{11EB0E25-0E0F-E1CF-300A-C408B93A2B4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3624" y="77328"/>
            <a:ext cx="671627" cy="60213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98;p34">
            <a:extLst>
              <a:ext uri="{FF2B5EF4-FFF2-40B4-BE49-F238E27FC236}">
                <a16:creationId xmlns:a16="http://schemas.microsoft.com/office/drawing/2014/main" id="{ADF80C64-762F-6427-279D-2596A4FB9601}"/>
              </a:ext>
            </a:extLst>
          </p:cNvPr>
          <p:cNvSpPr txBox="1">
            <a:spLocks/>
          </p:cNvSpPr>
          <p:nvPr/>
        </p:nvSpPr>
        <p:spPr>
          <a:xfrm>
            <a:off x="2547637" y="180708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15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A9CDD27-4B70-BF45-E7B2-95F29F610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786" y="782838"/>
            <a:ext cx="4266214" cy="434329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1D1C394-AD13-1C6B-EE78-D7B73974B5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9141" y="782838"/>
            <a:ext cx="3690886" cy="237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413705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4AE7A93A-5C5F-774C-A0F5-663A8AB3A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586" y="191611"/>
            <a:ext cx="5872828" cy="476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331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498" y="522934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3351603" y="921000"/>
            <a:ext cx="3899801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Clases de Análisis</a:t>
            </a:r>
          </a:p>
          <a:p>
            <a:pPr algn="ctr"/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Genaro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663251" y="71070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16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77F7B4C-BB8B-49B9-B428-53F1745760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5025" y="1341600"/>
            <a:ext cx="5372100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381708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4377" y="151459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2777482" y="549525"/>
            <a:ext cx="3899801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Comunicación</a:t>
            </a:r>
          </a:p>
          <a:p>
            <a:pPr algn="ctr"/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Genaro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089130" y="3392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17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AD140F1-1ADC-EA3E-0342-43BED19B3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752" y="1287192"/>
            <a:ext cx="6679580" cy="385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77975"/>
      </p:ext>
    </p:extLst>
  </p:cSld>
  <p:clrMapOvr>
    <a:masterClrMapping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4377" y="151459"/>
            <a:ext cx="603600" cy="6074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2692730" y="338334"/>
            <a:ext cx="5283442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Clases de Diseño </a:t>
            </a:r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Genaro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004377" y="244896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18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5C92781A-4CF6-0BB3-CF9A-902853909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005" y="827250"/>
            <a:ext cx="8273989" cy="416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318544"/>
      </p:ext>
    </p:extLst>
  </p:cSld>
  <p:clrMapOvr>
    <a:masterClrMapping/>
  </p:clrMapOvr>
  <p:transition spd="med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4377" y="151459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2089130" y="339225"/>
            <a:ext cx="5647427" cy="4206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Secuencia</a:t>
            </a:r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Genaro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089130" y="3392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19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0224370-D810-DA21-B98B-1A8B7884A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99" y="947591"/>
            <a:ext cx="7527073" cy="419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96479"/>
      </p:ext>
    </p:extLst>
  </p:cSld>
  <p:clrMapOvr>
    <a:masterClrMapping/>
  </p:clrMapOvr>
  <p:transition spd="med">
    <p:pull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2195" y="76918"/>
            <a:ext cx="748049" cy="62818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584420" y="19794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20</a:t>
            </a:r>
          </a:p>
        </p:txBody>
      </p:sp>
      <p:sp>
        <p:nvSpPr>
          <p:cNvPr id="2" name="Google Shape;197;p34">
            <a:extLst>
              <a:ext uri="{FF2B5EF4-FFF2-40B4-BE49-F238E27FC236}">
                <a16:creationId xmlns:a16="http://schemas.microsoft.com/office/drawing/2014/main" id="{E8788DAB-A9D9-8F3A-F4A3-422F15AA89FB}"/>
              </a:ext>
            </a:extLst>
          </p:cNvPr>
          <p:cNvSpPr txBox="1">
            <a:spLocks/>
          </p:cNvSpPr>
          <p:nvPr/>
        </p:nvSpPr>
        <p:spPr>
          <a:xfrm>
            <a:off x="3260244" y="163477"/>
            <a:ext cx="2709421" cy="455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s-ES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ECU: Generar TDR (Félix)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6F05FD0-5AA9-02EF-B6BB-8ADD270AB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316" y="791657"/>
            <a:ext cx="3857599" cy="411480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3CFB69CF-A566-C536-E841-8FBB77E2F3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5879" y="986014"/>
            <a:ext cx="3607805" cy="153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965484"/>
      </p:ext>
    </p:extLst>
  </p:cSld>
  <p:clrMapOvr>
    <a:masterClrMapping/>
  </p:clrMapOvr>
  <p:transition spd="med">
    <p:pull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BB737EB-8898-38EF-0026-9A5511550E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2"/>
          <a:stretch/>
        </p:blipFill>
        <p:spPr bwMode="auto">
          <a:xfrm>
            <a:off x="2059619" y="213514"/>
            <a:ext cx="4947831" cy="47164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441507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112" y="2107000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6386217" y="2505066"/>
            <a:ext cx="2591997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Clases de Análisis</a:t>
            </a:r>
          </a:p>
          <a:p>
            <a:pPr algn="ctr"/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Félix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5697865" y="2294766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21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3467F1F-AD42-3D8E-7EF2-35EB579ED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787" y="473927"/>
            <a:ext cx="5443282" cy="419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55939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>
            <a:spLocks noGrp="1"/>
          </p:cNvSpPr>
          <p:nvPr>
            <p:ph type="title" idx="2"/>
          </p:nvPr>
        </p:nvSpPr>
        <p:spPr>
          <a:xfrm>
            <a:off x="4811028" y="8170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2" name="Google Shape;193;p34">
            <a:extLst>
              <a:ext uri="{FF2B5EF4-FFF2-40B4-BE49-F238E27FC236}">
                <a16:creationId xmlns:a16="http://schemas.microsoft.com/office/drawing/2014/main" id="{59DBFD7E-AFF1-8F2D-9797-5E93C3CA1B2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893" y="20875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97;p34">
            <a:extLst>
              <a:ext uri="{FF2B5EF4-FFF2-40B4-BE49-F238E27FC236}">
                <a16:creationId xmlns:a16="http://schemas.microsoft.com/office/drawing/2014/main" id="{81074A93-BAB5-8332-7C9E-5B5CCB55157D}"/>
              </a:ext>
            </a:extLst>
          </p:cNvPr>
          <p:cNvSpPr txBox="1">
            <a:spLocks/>
          </p:cNvSpPr>
          <p:nvPr/>
        </p:nvSpPr>
        <p:spPr>
          <a:xfrm>
            <a:off x="1707339" y="208641"/>
            <a:ext cx="2707029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latin typeface="Red Hat Display" panose="020B0604020202020204" charset="0"/>
              </a:rPr>
              <a:t>Introducción</a:t>
            </a:r>
          </a:p>
        </p:txBody>
      </p:sp>
      <p:sp>
        <p:nvSpPr>
          <p:cNvPr id="14" name="Google Shape;198;p34">
            <a:extLst>
              <a:ext uri="{FF2B5EF4-FFF2-40B4-BE49-F238E27FC236}">
                <a16:creationId xmlns:a16="http://schemas.microsoft.com/office/drawing/2014/main" id="{C7B8A83C-FB3B-CCBA-D610-776F1C11B2FF}"/>
              </a:ext>
            </a:extLst>
          </p:cNvPr>
          <p:cNvSpPr txBox="1">
            <a:spLocks/>
          </p:cNvSpPr>
          <p:nvPr/>
        </p:nvSpPr>
        <p:spPr>
          <a:xfrm>
            <a:off x="1415646" y="208641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01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D914321-B24B-F0C5-A024-0F163FF49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436" y="1845521"/>
            <a:ext cx="2707029" cy="1033200"/>
          </a:xfrm>
        </p:spPr>
        <p:txBody>
          <a:bodyPr/>
          <a:lstStyle/>
          <a:p>
            <a:r>
              <a:rPr lang="es-ES" dirty="0"/>
              <a:t>DESCRIPCION DEL CASO</a:t>
            </a:r>
            <a:endParaRPr lang="es-PE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6C8B42A-2D43-E561-0B2F-FF8E96F36964}"/>
              </a:ext>
            </a:extLst>
          </p:cNvPr>
          <p:cNvSpPr txBox="1"/>
          <p:nvPr/>
        </p:nvSpPr>
        <p:spPr>
          <a:xfrm>
            <a:off x="3638957" y="1027325"/>
            <a:ext cx="55050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800" b="1" dirty="0">
                <a:solidFill>
                  <a:schemeClr val="accent6">
                    <a:lumMod val="50000"/>
                  </a:schemeClr>
                </a:solidFill>
              </a:rPr>
              <a:t>CUN01 -Breve Descripción</a:t>
            </a:r>
          </a:p>
          <a:p>
            <a:pPr algn="just"/>
            <a:endParaRPr lang="es-ES" sz="1800" dirty="0">
              <a:solidFill>
                <a:schemeClr val="accent6">
                  <a:lumMod val="50000"/>
                </a:schemeClr>
              </a:solidFill>
            </a:endParaRPr>
          </a:p>
          <a:p>
            <a:pPr algn="just"/>
            <a:r>
              <a:rPr lang="es-ES" sz="1800" dirty="0">
                <a:solidFill>
                  <a:schemeClr val="accent6">
                    <a:lumMod val="50000"/>
                  </a:schemeClr>
                </a:solidFill>
              </a:rPr>
              <a:t>Gestionar las solicitudes de acciones correctivas como resultado de hallazgos de auditorías al SGSI, requerimientos de usuarios, incidentes de seguridad, etc.</a:t>
            </a:r>
          </a:p>
          <a:p>
            <a:pPr algn="just"/>
            <a:endParaRPr lang="es-ES" sz="1800" dirty="0">
              <a:solidFill>
                <a:schemeClr val="accent6">
                  <a:lumMod val="50000"/>
                </a:schemeClr>
              </a:solidFill>
            </a:endParaRPr>
          </a:p>
          <a:p>
            <a:pPr algn="just"/>
            <a:r>
              <a:rPr lang="es-PE" sz="1800" b="1" dirty="0">
                <a:solidFill>
                  <a:schemeClr val="accent6">
                    <a:lumMod val="50000"/>
                  </a:schemeClr>
                </a:solidFill>
              </a:rPr>
              <a:t>CUN02 </a:t>
            </a:r>
            <a:r>
              <a:rPr lang="es-ES" sz="1800" b="1" dirty="0">
                <a:solidFill>
                  <a:schemeClr val="accent6">
                    <a:lumMod val="50000"/>
                  </a:schemeClr>
                </a:solidFill>
              </a:rPr>
              <a:t>-Breve Descripción</a:t>
            </a:r>
            <a:endParaRPr lang="es-PE" sz="1800" b="1" dirty="0">
              <a:solidFill>
                <a:schemeClr val="accent6">
                  <a:lumMod val="50000"/>
                </a:schemeClr>
              </a:solidFill>
            </a:endParaRPr>
          </a:p>
          <a:p>
            <a:pPr lvl="0" algn="just"/>
            <a:endParaRPr lang="es-ES" sz="1800" dirty="0">
              <a:solidFill>
                <a:schemeClr val="accent6">
                  <a:lumMod val="50000"/>
                </a:schemeClr>
              </a:solidFill>
            </a:endParaRPr>
          </a:p>
          <a:p>
            <a:pPr lvl="0" algn="just"/>
            <a:r>
              <a:rPr lang="es-ES" sz="1800" dirty="0">
                <a:solidFill>
                  <a:schemeClr val="accent6">
                    <a:lumMod val="50000"/>
                  </a:schemeClr>
                </a:solidFill>
              </a:rPr>
              <a:t>Ejecutar auditorías internas para atender posibles hallazgos y oportunidades de mejora del SGSI indicados en el informe de auditorías internas</a:t>
            </a:r>
            <a:endParaRPr lang="es-PE" sz="1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416561"/>
      </p:ext>
    </p:extLst>
  </p:cSld>
  <p:clrMapOvr>
    <a:masterClrMapping/>
  </p:clrMapOvr>
  <p:transition spd="slow">
    <p:cover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2499" y="2173675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6675604" y="2571741"/>
            <a:ext cx="2153847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Comunicación</a:t>
            </a:r>
          </a:p>
          <a:p>
            <a:pPr algn="ctr"/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Félix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5987252" y="2361441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22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435C9D7-A4CE-DD4A-04E3-CC0D3280C9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007" y="624459"/>
            <a:ext cx="5446509" cy="423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357382"/>
      </p:ext>
    </p:extLst>
  </p:cSld>
  <p:clrMapOvr>
    <a:masterClrMapping/>
  </p:clrMapOvr>
  <p:transition spd="med">
    <p:pull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5987252" y="2361441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12</a:t>
            </a:r>
          </a:p>
        </p:txBody>
      </p:sp>
      <p:sp>
        <p:nvSpPr>
          <p:cNvPr id="3" name="Google Shape;197;p34">
            <a:extLst>
              <a:ext uri="{FF2B5EF4-FFF2-40B4-BE49-F238E27FC236}">
                <a16:creationId xmlns:a16="http://schemas.microsoft.com/office/drawing/2014/main" id="{E26F2E7C-75FD-D5B5-999F-5804553C9546}"/>
              </a:ext>
            </a:extLst>
          </p:cNvPr>
          <p:cNvSpPr txBox="1">
            <a:spLocks/>
          </p:cNvSpPr>
          <p:nvPr/>
        </p:nvSpPr>
        <p:spPr>
          <a:xfrm>
            <a:off x="2515177" y="107144"/>
            <a:ext cx="5283442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Clases de Diseño </a:t>
            </a:r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Félix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pic>
        <p:nvPicPr>
          <p:cNvPr id="4" name="Google Shape;193;p34">
            <a:extLst>
              <a:ext uri="{FF2B5EF4-FFF2-40B4-BE49-F238E27FC236}">
                <a16:creationId xmlns:a16="http://schemas.microsoft.com/office/drawing/2014/main" id="{748173D1-809E-1BBD-99BF-85B68D4A6D3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5743" y="0"/>
            <a:ext cx="646988" cy="59480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98;p34">
            <a:extLst>
              <a:ext uri="{FF2B5EF4-FFF2-40B4-BE49-F238E27FC236}">
                <a16:creationId xmlns:a16="http://schemas.microsoft.com/office/drawing/2014/main" id="{7910EAA3-F306-9F9D-1F64-83D02481C695}"/>
              </a:ext>
            </a:extLst>
          </p:cNvPr>
          <p:cNvSpPr txBox="1">
            <a:spLocks/>
          </p:cNvSpPr>
          <p:nvPr/>
        </p:nvSpPr>
        <p:spPr>
          <a:xfrm>
            <a:off x="2067437" y="107144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23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94624C2-9811-C591-3561-38DE576CB3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13" y="594804"/>
            <a:ext cx="8309268" cy="458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575155"/>
      </p:ext>
    </p:extLst>
  </p:cSld>
  <p:clrMapOvr>
    <a:masterClrMapping/>
  </p:clrMapOvr>
  <p:transition spd="med">
    <p:pull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5987252" y="2361441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12</a:t>
            </a:r>
          </a:p>
        </p:txBody>
      </p:sp>
      <p:sp>
        <p:nvSpPr>
          <p:cNvPr id="3" name="Google Shape;197;p34">
            <a:extLst>
              <a:ext uri="{FF2B5EF4-FFF2-40B4-BE49-F238E27FC236}">
                <a16:creationId xmlns:a16="http://schemas.microsoft.com/office/drawing/2014/main" id="{E26F2E7C-75FD-D5B5-999F-5804553C9546}"/>
              </a:ext>
            </a:extLst>
          </p:cNvPr>
          <p:cNvSpPr txBox="1">
            <a:spLocks/>
          </p:cNvSpPr>
          <p:nvPr/>
        </p:nvSpPr>
        <p:spPr>
          <a:xfrm>
            <a:off x="2777799" y="186203"/>
            <a:ext cx="4185407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Secuencia</a:t>
            </a:r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Félix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pic>
        <p:nvPicPr>
          <p:cNvPr id="4" name="Google Shape;193;p34">
            <a:extLst>
              <a:ext uri="{FF2B5EF4-FFF2-40B4-BE49-F238E27FC236}">
                <a16:creationId xmlns:a16="http://schemas.microsoft.com/office/drawing/2014/main" id="{748173D1-809E-1BBD-99BF-85B68D4A6D3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4357" y="34091"/>
            <a:ext cx="723130" cy="64494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98;p34">
            <a:extLst>
              <a:ext uri="{FF2B5EF4-FFF2-40B4-BE49-F238E27FC236}">
                <a16:creationId xmlns:a16="http://schemas.microsoft.com/office/drawing/2014/main" id="{7910EAA3-F306-9F9D-1F64-83D02481C695}"/>
              </a:ext>
            </a:extLst>
          </p:cNvPr>
          <p:cNvSpPr txBox="1">
            <a:spLocks/>
          </p:cNvSpPr>
          <p:nvPr/>
        </p:nvSpPr>
        <p:spPr>
          <a:xfrm>
            <a:off x="2225100" y="186203"/>
            <a:ext cx="561644" cy="3407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24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75939CC-EB98-EE21-B0F8-4164E5056C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347" y="679034"/>
            <a:ext cx="7675306" cy="446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140120"/>
      </p:ext>
    </p:extLst>
  </p:cSld>
  <p:clrMapOvr>
    <a:masterClrMapping/>
  </p:clrMapOvr>
  <p:transition spd="med">
    <p:pull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A2C3A7A-9809-49EE-1FD5-7C09693FD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414" y="257765"/>
            <a:ext cx="8265111" cy="462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5987252" y="2361441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12</a:t>
            </a:r>
          </a:p>
        </p:txBody>
      </p:sp>
      <p:pic>
        <p:nvPicPr>
          <p:cNvPr id="4" name="Google Shape;193;p34">
            <a:extLst>
              <a:ext uri="{FF2B5EF4-FFF2-40B4-BE49-F238E27FC236}">
                <a16:creationId xmlns:a16="http://schemas.microsoft.com/office/drawing/2014/main" id="{748173D1-809E-1BBD-99BF-85B68D4A6D3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3535" y="34089"/>
            <a:ext cx="723130" cy="64494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98;p34">
            <a:extLst>
              <a:ext uri="{FF2B5EF4-FFF2-40B4-BE49-F238E27FC236}">
                <a16:creationId xmlns:a16="http://schemas.microsoft.com/office/drawing/2014/main" id="{7910EAA3-F306-9F9D-1F64-83D02481C695}"/>
              </a:ext>
            </a:extLst>
          </p:cNvPr>
          <p:cNvSpPr txBox="1">
            <a:spLocks/>
          </p:cNvSpPr>
          <p:nvPr/>
        </p:nvSpPr>
        <p:spPr>
          <a:xfrm>
            <a:off x="1944278" y="203728"/>
            <a:ext cx="561644" cy="3407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25</a:t>
            </a:r>
          </a:p>
        </p:txBody>
      </p:sp>
      <p:sp>
        <p:nvSpPr>
          <p:cNvPr id="2" name="Google Shape;197;p34">
            <a:extLst>
              <a:ext uri="{FF2B5EF4-FFF2-40B4-BE49-F238E27FC236}">
                <a16:creationId xmlns:a16="http://schemas.microsoft.com/office/drawing/2014/main" id="{919ADF29-EE83-D59E-65DE-B9832E49988A}"/>
              </a:ext>
            </a:extLst>
          </p:cNvPr>
          <p:cNvSpPr txBox="1">
            <a:spLocks/>
          </p:cNvSpPr>
          <p:nvPr/>
        </p:nvSpPr>
        <p:spPr>
          <a:xfrm>
            <a:off x="2505922" y="129030"/>
            <a:ext cx="5040377" cy="455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s-ES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ECU: Generar Reserva de salas y convocatorias (Angelo)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DA7EB106-995D-5EF2-6E9A-189D7D45C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6224" y="714085"/>
            <a:ext cx="3842333" cy="2819227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B8E2A224-6B1A-16D0-6A14-DD22404BEB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094" y="714085"/>
            <a:ext cx="3873453" cy="433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677032"/>
      </p:ext>
    </p:extLst>
  </p:cSld>
  <p:clrMapOvr>
    <a:masterClrMapping/>
  </p:clrMapOvr>
  <p:transition spd="med">
    <p:pull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0EEA246-CB1F-7006-0418-EAD6837A2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9684" y="108196"/>
            <a:ext cx="4186426" cy="492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015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498" y="522934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3351603" y="921000"/>
            <a:ext cx="3899801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Clases de Análisis</a:t>
            </a:r>
          </a:p>
          <a:p>
            <a:pPr algn="ctr"/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Angelo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663251" y="71070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26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F4A5284-0417-4965-AEA2-6FB730FADBF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200637" y="1506850"/>
            <a:ext cx="5401945" cy="358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286715"/>
      </p:ext>
    </p:extLst>
  </p:cSld>
  <p:clrMapOvr>
    <a:masterClrMapping/>
  </p:clrMapOvr>
  <p:transition spd="med">
    <p:pull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3351603" y="545450"/>
            <a:ext cx="3899801" cy="7961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Comunicación</a:t>
            </a:r>
          </a:p>
          <a:p>
            <a:pPr algn="ctr"/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Angelo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AC40602C-8102-F22E-E059-C90D606F7B26}"/>
              </a:ext>
            </a:extLst>
          </p:cNvPr>
          <p:cNvGrpSpPr/>
          <p:nvPr/>
        </p:nvGrpSpPr>
        <p:grpSpPr>
          <a:xfrm>
            <a:off x="2320903" y="484969"/>
            <a:ext cx="777150" cy="796150"/>
            <a:chOff x="2320903" y="484969"/>
            <a:chExt cx="777150" cy="796150"/>
          </a:xfrm>
        </p:grpSpPr>
        <p:pic>
          <p:nvPicPr>
            <p:cNvPr id="6" name="Google Shape;193;p34">
              <a:extLst>
                <a:ext uri="{FF2B5EF4-FFF2-40B4-BE49-F238E27FC236}">
                  <a16:creationId xmlns:a16="http://schemas.microsoft.com/office/drawing/2014/main" id="{D35817D9-8235-501A-54A2-BFB57D0D3E23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20903" y="484969"/>
              <a:ext cx="777150" cy="796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Google Shape;198;p34">
              <a:extLst>
                <a:ext uri="{FF2B5EF4-FFF2-40B4-BE49-F238E27FC236}">
                  <a16:creationId xmlns:a16="http://schemas.microsoft.com/office/drawing/2014/main" id="{0E9963BD-81F8-0423-FFBE-230E664E94DC}"/>
                </a:ext>
              </a:extLst>
            </p:cNvPr>
            <p:cNvSpPr txBox="1">
              <a:spLocks/>
            </p:cNvSpPr>
            <p:nvPr/>
          </p:nvSpPr>
          <p:spPr>
            <a:xfrm>
              <a:off x="2407678" y="699433"/>
              <a:ext cx="603600" cy="4206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" sz="1800" b="1" dirty="0">
                  <a:solidFill>
                    <a:schemeClr val="lt1"/>
                  </a:solidFill>
                  <a:latin typeface="Red Hat Display" panose="020B0604020202020204" charset="0"/>
                </a:rPr>
                <a:t>27</a:t>
              </a:r>
            </a:p>
          </p:txBody>
        </p: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97EFEED6-075F-1156-616F-03170DCA9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819" y="1304609"/>
            <a:ext cx="5798361" cy="3655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91564"/>
      </p:ext>
    </p:extLst>
  </p:cSld>
  <p:clrMapOvr>
    <a:masterClrMapping/>
  </p:clrMapOvr>
  <p:transition spd="med">
    <p:pull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951D0D87-8B80-AF35-5212-F7620A54110B}"/>
              </a:ext>
            </a:extLst>
          </p:cNvPr>
          <p:cNvSpPr txBox="1"/>
          <p:nvPr/>
        </p:nvSpPr>
        <p:spPr>
          <a:xfrm>
            <a:off x="2472826" y="202902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PE" sz="1400" b="1" dirty="0">
                <a:latin typeface="Red Hat Display" panose="020B0604020202020204" charset="0"/>
              </a:rPr>
              <a:t>Diagrama de Clases de Diseño</a:t>
            </a:r>
          </a:p>
          <a:p>
            <a:pPr algn="ctr"/>
            <a:r>
              <a:rPr lang="en" sz="1400" b="1" dirty="0">
                <a:latin typeface="Red Hat Display" panose="020B0604020202020204" charset="0"/>
              </a:rPr>
              <a:t>(</a:t>
            </a:r>
            <a:r>
              <a:rPr lang="es-PE" sz="1400" b="1" dirty="0">
                <a:latin typeface="Red Hat Display" panose="020B0604020202020204" charset="0"/>
              </a:rPr>
              <a:t>Angelo</a:t>
            </a:r>
            <a:r>
              <a:rPr lang="en" sz="1400" b="1" dirty="0">
                <a:latin typeface="Red Hat Display" panose="020B0604020202020204" charset="0"/>
              </a:rPr>
              <a:t>)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D14D50AD-7EFB-5F7A-EC99-959EED3C3C06}"/>
              </a:ext>
            </a:extLst>
          </p:cNvPr>
          <p:cNvGrpSpPr/>
          <p:nvPr/>
        </p:nvGrpSpPr>
        <p:grpSpPr>
          <a:xfrm>
            <a:off x="2739544" y="39748"/>
            <a:ext cx="777150" cy="796150"/>
            <a:chOff x="2320903" y="484969"/>
            <a:chExt cx="777150" cy="796150"/>
          </a:xfrm>
        </p:grpSpPr>
        <p:pic>
          <p:nvPicPr>
            <p:cNvPr id="9" name="Google Shape;193;p34">
              <a:extLst>
                <a:ext uri="{FF2B5EF4-FFF2-40B4-BE49-F238E27FC236}">
                  <a16:creationId xmlns:a16="http://schemas.microsoft.com/office/drawing/2014/main" id="{F32A3EDD-A516-4596-8887-6730F92FD8CE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320903" y="484969"/>
              <a:ext cx="777150" cy="796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Google Shape;198;p34">
              <a:extLst>
                <a:ext uri="{FF2B5EF4-FFF2-40B4-BE49-F238E27FC236}">
                  <a16:creationId xmlns:a16="http://schemas.microsoft.com/office/drawing/2014/main" id="{F64C159F-2276-77C2-0D5C-BBB51ADD847F}"/>
                </a:ext>
              </a:extLst>
            </p:cNvPr>
            <p:cNvSpPr txBox="1">
              <a:spLocks/>
            </p:cNvSpPr>
            <p:nvPr/>
          </p:nvSpPr>
          <p:spPr>
            <a:xfrm>
              <a:off x="2407678" y="699433"/>
              <a:ext cx="603600" cy="4206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" sz="1800" b="1" dirty="0">
                  <a:solidFill>
                    <a:schemeClr val="lt1"/>
                  </a:solidFill>
                  <a:latin typeface="Red Hat Display" panose="020B0604020202020204" charset="0"/>
                </a:rPr>
                <a:t>28</a:t>
              </a:r>
            </a:p>
          </p:txBody>
        </p:sp>
      </p:grpSp>
      <p:pic>
        <p:nvPicPr>
          <p:cNvPr id="12" name="Imagen 11">
            <a:extLst>
              <a:ext uri="{FF2B5EF4-FFF2-40B4-BE49-F238E27FC236}">
                <a16:creationId xmlns:a16="http://schemas.microsoft.com/office/drawing/2014/main" id="{279D6A6A-EAC0-D0BD-8ED1-EB1C82001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67" y="981719"/>
            <a:ext cx="8211847" cy="395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703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624FEC18-94A3-23BD-B8B2-CE02729006DE}"/>
              </a:ext>
            </a:extLst>
          </p:cNvPr>
          <p:cNvSpPr txBox="1"/>
          <p:nvPr/>
        </p:nvSpPr>
        <p:spPr>
          <a:xfrm>
            <a:off x="2385151" y="139753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PE" sz="1400" b="1" dirty="0">
                <a:latin typeface="Red Hat Display" panose="020B0604020202020204" charset="0"/>
              </a:rPr>
              <a:t>Diagrama de Secuencia </a:t>
            </a:r>
            <a:r>
              <a:rPr lang="en" sz="1400" b="1" dirty="0">
                <a:latin typeface="Red Hat Display" panose="020B0604020202020204" charset="0"/>
              </a:rPr>
              <a:t>(</a:t>
            </a:r>
            <a:r>
              <a:rPr lang="es-PE" sz="1400" b="1" dirty="0">
                <a:latin typeface="Red Hat Display" panose="020B0604020202020204" charset="0"/>
              </a:rPr>
              <a:t>Angelo</a:t>
            </a:r>
            <a:r>
              <a:rPr lang="en" sz="1400" b="1" dirty="0">
                <a:latin typeface="Red Hat Display" panose="020B0604020202020204" charset="0"/>
              </a:rPr>
              <a:t>)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E1D1BF6-4961-0B9A-C5A9-19BEBFA4C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2973"/>
            <a:ext cx="9144000" cy="4670527"/>
          </a:xfrm>
          <a:prstGeom prst="rect">
            <a:avLst/>
          </a:prstGeom>
        </p:spPr>
      </p:pic>
      <p:grpSp>
        <p:nvGrpSpPr>
          <p:cNvPr id="2" name="Grupo 1">
            <a:extLst>
              <a:ext uri="{FF2B5EF4-FFF2-40B4-BE49-F238E27FC236}">
                <a16:creationId xmlns:a16="http://schemas.microsoft.com/office/drawing/2014/main" id="{B5FD1A57-D09D-E8B7-96E8-5C965C02F5C2}"/>
              </a:ext>
            </a:extLst>
          </p:cNvPr>
          <p:cNvGrpSpPr/>
          <p:nvPr/>
        </p:nvGrpSpPr>
        <p:grpSpPr>
          <a:xfrm>
            <a:off x="2590799" y="100014"/>
            <a:ext cx="630619" cy="362925"/>
            <a:chOff x="2320903" y="484969"/>
            <a:chExt cx="777150" cy="796150"/>
          </a:xfrm>
        </p:grpSpPr>
        <p:pic>
          <p:nvPicPr>
            <p:cNvPr id="3" name="Google Shape;193;p34">
              <a:extLst>
                <a:ext uri="{FF2B5EF4-FFF2-40B4-BE49-F238E27FC236}">
                  <a16:creationId xmlns:a16="http://schemas.microsoft.com/office/drawing/2014/main" id="{DFAD3AA1-D8A0-2079-DEB2-CEBC44636B02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20903" y="484969"/>
              <a:ext cx="777150" cy="796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" name="Google Shape;198;p34">
              <a:extLst>
                <a:ext uri="{FF2B5EF4-FFF2-40B4-BE49-F238E27FC236}">
                  <a16:creationId xmlns:a16="http://schemas.microsoft.com/office/drawing/2014/main" id="{C4826F1B-225E-B974-3012-B343017DDDA4}"/>
                </a:ext>
              </a:extLst>
            </p:cNvPr>
            <p:cNvSpPr txBox="1">
              <a:spLocks/>
            </p:cNvSpPr>
            <p:nvPr/>
          </p:nvSpPr>
          <p:spPr>
            <a:xfrm>
              <a:off x="2407678" y="699433"/>
              <a:ext cx="603600" cy="4206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" sz="1800" b="1" dirty="0">
                  <a:solidFill>
                    <a:schemeClr val="lt1"/>
                  </a:solidFill>
                  <a:latin typeface="Red Hat Display" panose="020B0604020202020204" charset="0"/>
                </a:rPr>
                <a:t>29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1721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2841" y="2054024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5945947" y="2452090"/>
            <a:ext cx="2707029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latin typeface="Red Hat Display" panose="020B0604020202020204" charset="0"/>
              </a:rPr>
              <a:t>Diagrama General de </a:t>
            </a:r>
            <a:r>
              <a:rPr lang="es-PE" sz="2000" b="1" dirty="0">
                <a:latin typeface="Red Hat Display" panose="020B0604020202020204" charset="0"/>
              </a:rPr>
              <a:t>CU</a:t>
            </a:r>
            <a:endParaRPr lang="en" sz="2000" b="1" dirty="0">
              <a:latin typeface="Red Hat Display" panose="020B0604020202020204" charset="0"/>
            </a:endParaRP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5257594" y="224179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02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ACA679E-C100-439B-96E4-D5A7486E4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978" y="0"/>
            <a:ext cx="42280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952978"/>
      </p:ext>
    </p:extLst>
  </p:cSld>
  <p:clrMapOvr>
    <a:masterClrMapping/>
  </p:clrMapOvr>
  <p:transition spd="slow">
    <p:randomBar dir="vert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1FB44A7-95B5-4C34-57DA-6E79A0A31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825"/>
            <a:ext cx="9144000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5746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93;p34">
            <a:extLst>
              <a:ext uri="{FF2B5EF4-FFF2-40B4-BE49-F238E27FC236}">
                <a16:creationId xmlns:a16="http://schemas.microsoft.com/office/drawing/2014/main" id="{A1A411EB-9DCF-8E69-78A1-0D483438625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7650" y="90395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1D2F0B0B-0E48-71C8-07D3-ED591995B6FF}"/>
              </a:ext>
            </a:extLst>
          </p:cNvPr>
          <p:cNvSpPr txBox="1"/>
          <p:nvPr/>
        </p:nvSpPr>
        <p:spPr>
          <a:xfrm>
            <a:off x="609858" y="331529"/>
            <a:ext cx="552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b="1" dirty="0">
                <a:solidFill>
                  <a:schemeClr val="bg1"/>
                </a:solidFill>
                <a:latin typeface="Red Hat Display" panose="020B0604020202020204" charset="0"/>
              </a:rPr>
              <a:t>30</a:t>
            </a:r>
          </a:p>
          <a:p>
            <a:endParaRPr lang="es-PE" sz="1800" b="1" dirty="0">
              <a:solidFill>
                <a:schemeClr val="bg1"/>
              </a:solidFill>
              <a:latin typeface="Red Hat Display" panose="020B0604020202020204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F1AE7AC-8943-F3D9-11AF-0D1E8DC99FCB}"/>
              </a:ext>
            </a:extLst>
          </p:cNvPr>
          <p:cNvSpPr txBox="1"/>
          <p:nvPr/>
        </p:nvSpPr>
        <p:spPr>
          <a:xfrm>
            <a:off x="1194800" y="273026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>
                <a:latin typeface="Red Hat Display" panose="020B0604020202020204" charset="0"/>
              </a:rPr>
              <a:t>Conclusiones</a:t>
            </a:r>
            <a:endParaRPr lang="es-PE" sz="2000" b="1" dirty="0">
              <a:latin typeface="Red Hat Display" panose="020B060402020202020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9738FF6B-A09D-A32D-A5CF-62772FEAB61D}"/>
              </a:ext>
            </a:extLst>
          </p:cNvPr>
          <p:cNvSpPr txBox="1"/>
          <p:nvPr/>
        </p:nvSpPr>
        <p:spPr>
          <a:xfrm>
            <a:off x="609858" y="1069176"/>
            <a:ext cx="3682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-Generar un programa para sistematizar algunos procesos, sería algo muy útil y mejoraría la eficacia del proceso, ya que en general es bastante amplio, por tanto será mejorado por aplicaciones externas a la empresa para maximizar su rendimiento</a:t>
            </a:r>
          </a:p>
          <a:p>
            <a:endParaRPr lang="es-ES" dirty="0"/>
          </a:p>
          <a:p>
            <a:r>
              <a:rPr lang="es-ES" dirty="0"/>
              <a:t>-El modelado de negocio permite tener un mejor entendimiento de las actividades involucradas en el flujo de cada proceso.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060073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2841" y="2054024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5945947" y="2452090"/>
            <a:ext cx="2707029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latin typeface="Red Hat Display" panose="020B0604020202020204" charset="0"/>
              </a:rPr>
              <a:t>Diagrama General de </a:t>
            </a:r>
            <a:r>
              <a:rPr lang="es-PE" sz="2000" b="1" dirty="0">
                <a:latin typeface="Red Hat Display" panose="020B0604020202020204" charset="0"/>
              </a:rPr>
              <a:t>CU según Análisis</a:t>
            </a:r>
            <a:endParaRPr lang="en" sz="2000" b="1" dirty="0">
              <a:latin typeface="Red Hat Display" panose="020B0604020202020204" charset="0"/>
            </a:endParaRP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5257594" y="224179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03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715FCBB-9BED-77DF-4F59-6D99B32996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262" y="139729"/>
            <a:ext cx="4175188" cy="4864042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3266851" y="480749"/>
            <a:ext cx="3899801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Arquitectura de Análisis</a:t>
            </a:r>
            <a:endParaRPr lang="en" sz="2000" b="1" dirty="0">
              <a:latin typeface="Red Hat Display" panose="020B0604020202020204" charset="0"/>
            </a:endParaRP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00726A0D-5A4D-52FC-4105-E62C65AB477A}"/>
              </a:ext>
            </a:extLst>
          </p:cNvPr>
          <p:cNvGrpSpPr/>
          <p:nvPr/>
        </p:nvGrpSpPr>
        <p:grpSpPr>
          <a:xfrm>
            <a:off x="2578498" y="211808"/>
            <a:ext cx="777150" cy="796150"/>
            <a:chOff x="2578498" y="522934"/>
            <a:chExt cx="777150" cy="796150"/>
          </a:xfrm>
        </p:grpSpPr>
        <p:pic>
          <p:nvPicPr>
            <p:cNvPr id="6" name="Google Shape;193;p34">
              <a:extLst>
                <a:ext uri="{FF2B5EF4-FFF2-40B4-BE49-F238E27FC236}">
                  <a16:creationId xmlns:a16="http://schemas.microsoft.com/office/drawing/2014/main" id="{D35817D9-8235-501A-54A2-BFB57D0D3E23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578498" y="522934"/>
              <a:ext cx="777150" cy="796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Google Shape;198;p34">
              <a:extLst>
                <a:ext uri="{FF2B5EF4-FFF2-40B4-BE49-F238E27FC236}">
                  <a16:creationId xmlns:a16="http://schemas.microsoft.com/office/drawing/2014/main" id="{0E9963BD-81F8-0423-FFBE-230E664E94DC}"/>
                </a:ext>
              </a:extLst>
            </p:cNvPr>
            <p:cNvSpPr txBox="1">
              <a:spLocks/>
            </p:cNvSpPr>
            <p:nvPr/>
          </p:nvSpPr>
          <p:spPr>
            <a:xfrm>
              <a:off x="2663251" y="710700"/>
              <a:ext cx="603600" cy="4206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" sz="1800" b="1" dirty="0">
                  <a:solidFill>
                    <a:schemeClr val="lt1"/>
                  </a:solidFill>
                  <a:latin typeface="Red Hat Display" panose="020B0604020202020204" charset="0"/>
                </a:rPr>
                <a:t>04</a:t>
              </a:r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2B293A7C-1DD0-618A-91E4-B97ECF4DE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89115"/>
            <a:ext cx="9144000" cy="36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56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663251" y="71070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04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26759E8-13BA-C230-6746-C5DB7CB92638}"/>
              </a:ext>
            </a:extLst>
          </p:cNvPr>
          <p:cNvSpPr txBox="1"/>
          <p:nvPr/>
        </p:nvSpPr>
        <p:spPr>
          <a:xfrm>
            <a:off x="3166523" y="95063"/>
            <a:ext cx="2827538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1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ECU: Registrar SAC (Adhemar)</a:t>
            </a:r>
            <a:endParaRPr lang="es-ES" sz="12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122B860A-58CC-34BD-CC4D-ECE9AAA2D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44" y="485176"/>
            <a:ext cx="3663317" cy="4457229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0255B05C-1BBC-D5E2-B956-8E58FC4C2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6103" y="710700"/>
            <a:ext cx="3000930" cy="1528643"/>
          </a:xfrm>
          <a:prstGeom prst="rect">
            <a:avLst/>
          </a:prstGeom>
        </p:spPr>
      </p:pic>
      <p:pic>
        <p:nvPicPr>
          <p:cNvPr id="18" name="Google Shape;193;p34">
            <a:extLst>
              <a:ext uri="{FF2B5EF4-FFF2-40B4-BE49-F238E27FC236}">
                <a16:creationId xmlns:a16="http://schemas.microsoft.com/office/drawing/2014/main" id="{C1925DE4-F795-FD44-5559-837252A13E6E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9570" y="25867"/>
            <a:ext cx="686955" cy="60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8;p34">
            <a:extLst>
              <a:ext uri="{FF2B5EF4-FFF2-40B4-BE49-F238E27FC236}">
                <a16:creationId xmlns:a16="http://schemas.microsoft.com/office/drawing/2014/main" id="{F3BC2220-31F2-D7E5-5B4B-BFD2BE0A5DDE}"/>
              </a:ext>
            </a:extLst>
          </p:cNvPr>
          <p:cNvSpPr txBox="1">
            <a:spLocks/>
          </p:cNvSpPr>
          <p:nvPr/>
        </p:nvSpPr>
        <p:spPr>
          <a:xfrm>
            <a:off x="2556273" y="188566"/>
            <a:ext cx="533547" cy="3175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164379710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C45E75E-3020-3BE8-49AF-3194DD61E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355" y="329827"/>
            <a:ext cx="7341283" cy="44838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7300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93;p34">
            <a:extLst>
              <a:ext uri="{FF2B5EF4-FFF2-40B4-BE49-F238E27FC236}">
                <a16:creationId xmlns:a16="http://schemas.microsoft.com/office/drawing/2014/main" id="{D35817D9-8235-501A-54A2-BFB57D0D3E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498" y="522934"/>
            <a:ext cx="777150" cy="7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97;p34">
            <a:extLst>
              <a:ext uri="{FF2B5EF4-FFF2-40B4-BE49-F238E27FC236}">
                <a16:creationId xmlns:a16="http://schemas.microsoft.com/office/drawing/2014/main" id="{984FC142-93DC-499B-B337-0384A668577D}"/>
              </a:ext>
            </a:extLst>
          </p:cNvPr>
          <p:cNvSpPr txBox="1">
            <a:spLocks/>
          </p:cNvSpPr>
          <p:nvPr/>
        </p:nvSpPr>
        <p:spPr>
          <a:xfrm>
            <a:off x="3351603" y="921000"/>
            <a:ext cx="3899801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E" sz="2000" b="1" dirty="0">
                <a:latin typeface="Red Hat Display" panose="020B0604020202020204" charset="0"/>
              </a:rPr>
              <a:t>Diagrama de Clases de Análisis</a:t>
            </a:r>
          </a:p>
          <a:p>
            <a:pPr algn="ctr"/>
            <a:r>
              <a:rPr lang="en" sz="2000" b="1" dirty="0">
                <a:latin typeface="Red Hat Display" panose="020B0604020202020204" charset="0"/>
              </a:rPr>
              <a:t>(</a:t>
            </a:r>
            <a:r>
              <a:rPr lang="es-PE" sz="2000" b="1" dirty="0">
                <a:latin typeface="Red Hat Display" panose="020B0604020202020204" charset="0"/>
              </a:rPr>
              <a:t>Adhemar</a:t>
            </a:r>
            <a:r>
              <a:rPr lang="en" sz="2000" b="1" dirty="0">
                <a:latin typeface="Red Hat Display" panose="020B0604020202020204" charset="0"/>
              </a:rPr>
              <a:t>)</a:t>
            </a:r>
          </a:p>
        </p:txBody>
      </p:sp>
      <p:sp>
        <p:nvSpPr>
          <p:cNvPr id="8" name="Google Shape;198;p34">
            <a:extLst>
              <a:ext uri="{FF2B5EF4-FFF2-40B4-BE49-F238E27FC236}">
                <a16:creationId xmlns:a16="http://schemas.microsoft.com/office/drawing/2014/main" id="{0E9963BD-81F8-0423-FFBE-230E664E94DC}"/>
              </a:ext>
            </a:extLst>
          </p:cNvPr>
          <p:cNvSpPr txBox="1">
            <a:spLocks/>
          </p:cNvSpPr>
          <p:nvPr/>
        </p:nvSpPr>
        <p:spPr>
          <a:xfrm>
            <a:off x="2663251" y="71070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800" b="1" dirty="0">
                <a:solidFill>
                  <a:schemeClr val="lt1"/>
                </a:solidFill>
                <a:latin typeface="Red Hat Display" panose="020B0604020202020204" charset="0"/>
              </a:rPr>
              <a:t>06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A6ABCF9-E3AE-4DFB-B143-4A14C24EC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588" y="1529366"/>
            <a:ext cx="5686425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178880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Brush Background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AF0D2"/>
      </a:accent1>
      <a:accent2>
        <a:srgbClr val="B6D7A8"/>
      </a:accent2>
      <a:accent3>
        <a:srgbClr val="93C47D"/>
      </a:accent3>
      <a:accent4>
        <a:srgbClr val="93C47D"/>
      </a:accent4>
      <a:accent5>
        <a:srgbClr val="6AA84F"/>
      </a:accent5>
      <a:accent6>
        <a:srgbClr val="47862C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</TotalTime>
  <Words>419</Words>
  <Application>Microsoft Office PowerPoint</Application>
  <PresentationFormat>Presentación en pantalla (16:9)</PresentationFormat>
  <Paragraphs>108</Paragraphs>
  <Slides>41</Slides>
  <Notes>29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6" baseType="lpstr">
      <vt:lpstr>Red Hat Display</vt:lpstr>
      <vt:lpstr>Karla</vt:lpstr>
      <vt:lpstr>Calibri</vt:lpstr>
      <vt:lpstr>Arial</vt:lpstr>
      <vt:lpstr>Brush Background by Slidesgo</vt:lpstr>
      <vt:lpstr>Presentación de PowerPoint</vt:lpstr>
      <vt:lpstr>Presentación de PowerPoint</vt:lpstr>
      <vt:lpstr>0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Cooper</dc:creator>
  <cp:lastModifiedBy>I202116186 (Balbin Rivadeneyra,Angelo Marcel)</cp:lastModifiedBy>
  <cp:revision>54</cp:revision>
  <dcterms:modified xsi:type="dcterms:W3CDTF">2022-12-03T03:08:36Z</dcterms:modified>
</cp:coreProperties>
</file>